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39:13.874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41:01.78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39:23.758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41:01.78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41:01.78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41:01.78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41:01.78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41:01.78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41:01.78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18-04-29T20:41:01.78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4/29/2018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4/29/2018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595940"/>
            <a:ext cx="10468864" cy="1828800"/>
          </a:xfrm>
        </p:spPr>
        <p:txBody>
          <a:bodyPr/>
          <a:lstStyle/>
          <a:p>
            <a:r>
              <a:rPr lang="en-US" sz="4800" dirty="0"/>
              <a:t>Economics 6 Supply and Demand </a:t>
            </a:r>
            <a:r>
              <a:rPr lang="en-US" dirty="0"/>
              <a:t>CFA #2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Review.</a:t>
            </a:r>
          </a:p>
          <a:p>
            <a:r>
              <a:rPr lang="en-US" dirty="0"/>
              <a:t>Please answer each question on loose-leaf paper-  Number each question, but do not copy down the question… Just write the answer-</a:t>
            </a:r>
          </a:p>
          <a:p>
            <a:r>
              <a:rPr lang="en-US" dirty="0"/>
              <a:t>Turn in your responses when you finish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66C45A0-D68C-4429-ABF3-3EF94FE579C1}"/>
                  </a:ext>
                </a:extLst>
              </p14:cNvPr>
              <p14:cNvContentPartPr/>
              <p14:nvPr/>
            </p14:nvContentPartPr>
            <p14:xfrm>
              <a:off x="7481324" y="287604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66C45A0-D68C-4429-ABF3-3EF94FE579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72324" y="28670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68C4EA6-0BB5-41AF-BF81-8E6572DA98C4}"/>
                  </a:ext>
                </a:extLst>
              </p14:cNvPr>
              <p14:cNvContentPartPr/>
              <p14:nvPr/>
            </p14:nvContentPartPr>
            <p14:xfrm>
              <a:off x="8878124" y="2826458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68C4EA6-0BB5-41AF-BF81-8E6572DA98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69124" y="281745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What is literacy rate?</a:t>
            </a:r>
          </a:p>
          <a:p>
            <a:r>
              <a:rPr lang="en-US" sz="4400" dirty="0">
                <a:solidFill>
                  <a:schemeClr val="tx2"/>
                </a:solidFill>
              </a:rPr>
              <a:t>How might  it affect a country’s GDP? (Gross Domestic Product)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14:cNvPr>
              <p14:cNvContentPartPr/>
              <p14:nvPr/>
            </p14:nvContentPartPr>
            <p14:xfrm>
              <a:off x="2759924" y="159597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924" y="158697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What is a surplus?</a:t>
            </a:r>
          </a:p>
          <a:p>
            <a:r>
              <a:rPr lang="en-US" sz="4400" dirty="0">
                <a:solidFill>
                  <a:schemeClr val="tx2"/>
                </a:solidFill>
              </a:rPr>
              <a:t>How does a surplus of a product affect the price?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14:cNvPr>
              <p14:cNvContentPartPr/>
              <p14:nvPr/>
            </p14:nvContentPartPr>
            <p14:xfrm>
              <a:off x="2759924" y="159597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924" y="158697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914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Is the following graph an example of a supply curve or a demand curve?</a:t>
            </a:r>
          </a:p>
          <a:p>
            <a:endParaRPr lang="en-US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14:cNvPr>
              <p14:cNvContentPartPr/>
              <p14:nvPr/>
            </p14:nvContentPartPr>
            <p14:xfrm>
              <a:off x="2759924" y="159597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924" y="158697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6B2DE512-A6E5-4571-B2B0-879E5D16F5F0}"/>
              </a:ext>
            </a:extLst>
          </p:cNvPr>
          <p:cNvSpPr/>
          <p:nvPr/>
        </p:nvSpPr>
        <p:spPr>
          <a:xfrm>
            <a:off x="2527069" y="3519332"/>
            <a:ext cx="2709949" cy="23441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D4AF4144-1A8F-4A02-A058-60F9979F6B46}"/>
              </a:ext>
            </a:extLst>
          </p:cNvPr>
          <p:cNvSpPr/>
          <p:nvPr/>
        </p:nvSpPr>
        <p:spPr>
          <a:xfrm>
            <a:off x="2327564" y="3940233"/>
            <a:ext cx="2427316" cy="2626822"/>
          </a:xfrm>
          <a:prstGeom prst="arc">
            <a:avLst>
              <a:gd name="adj1" fmla="val 14909913"/>
              <a:gd name="adj2" fmla="val 60748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4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D72C677-AF72-4D6B-AC8E-3C41FF4EB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25" y="1958916"/>
            <a:ext cx="4643048" cy="4622412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14:cNvPr>
              <p14:cNvContentPartPr/>
              <p14:nvPr/>
            </p14:nvContentPartPr>
            <p14:xfrm>
              <a:off x="2759924" y="159597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50924" y="158697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7D856ED-6A70-411A-A585-D56B66F121C9}"/>
              </a:ext>
            </a:extLst>
          </p:cNvPr>
          <p:cNvSpPr txBox="1"/>
          <p:nvPr/>
        </p:nvSpPr>
        <p:spPr>
          <a:xfrm>
            <a:off x="6384175" y="2360815"/>
            <a:ext cx="4643048" cy="344709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What is the equilibrium, or market price of coffee according to this graph?</a:t>
            </a:r>
          </a:p>
          <a:p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51050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Use the following terms IN ONE sentence (not a definition) to show your understanding of the terms…</a:t>
            </a:r>
          </a:p>
          <a:p>
            <a:endParaRPr lang="en-US" sz="4400" dirty="0">
              <a:solidFill>
                <a:schemeClr val="tx2"/>
              </a:solidFill>
            </a:endParaRPr>
          </a:p>
          <a:p>
            <a:r>
              <a:rPr lang="en-US" sz="4400" dirty="0">
                <a:solidFill>
                  <a:schemeClr val="tx2"/>
                </a:solidFill>
              </a:rPr>
              <a:t>Market, Supply, and Increase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14:cNvPr>
              <p14:cNvContentPartPr/>
              <p14:nvPr/>
            </p14:nvContentPartPr>
            <p14:xfrm>
              <a:off x="2759924" y="159597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924" y="158697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478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Use the following terms IN ONE sentence (not a definition) to show your understanding of the terms…</a:t>
            </a:r>
          </a:p>
          <a:p>
            <a:endParaRPr lang="en-US" sz="4400" dirty="0">
              <a:solidFill>
                <a:schemeClr val="tx2"/>
              </a:solidFill>
            </a:endParaRPr>
          </a:p>
          <a:p>
            <a:r>
              <a:rPr lang="en-US" sz="4400" dirty="0">
                <a:solidFill>
                  <a:schemeClr val="tx2"/>
                </a:solidFill>
              </a:rPr>
              <a:t>Consumer, Supply, and Price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14:cNvPr>
              <p14:cNvContentPartPr/>
              <p14:nvPr/>
            </p14:nvContentPartPr>
            <p14:xfrm>
              <a:off x="2759924" y="159597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924" y="158697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38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Why would a country with a 42% population under the age of 15 struggle to maintain a high GDP?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14:cNvPr>
              <p14:cNvContentPartPr/>
              <p14:nvPr/>
            </p14:nvContentPartPr>
            <p14:xfrm>
              <a:off x="2759924" y="159597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924" y="158697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593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In deciding on an appropriate price for a product, producers generally use trial and error-  Explain </a:t>
            </a:r>
            <a:r>
              <a:rPr lang="en-US" sz="4400">
                <a:solidFill>
                  <a:schemeClr val="tx2"/>
                </a:solidFill>
              </a:rPr>
              <a:t>this process…</a:t>
            </a:r>
            <a:endParaRPr lang="en-US" sz="4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14:cNvPr>
              <p14:cNvContentPartPr/>
              <p14:nvPr/>
            </p14:nvContentPartPr>
            <p14:xfrm>
              <a:off x="2759924" y="1595978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9AB6E1-5A20-4C7A-992A-134F482C6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0924" y="158697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963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14</TotalTime>
  <Words>214</Words>
  <Application>Microsoft Office PowerPoint</Application>
  <PresentationFormat>Widescreen</PresentationFormat>
  <Paragraphs>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Palatino Linotype</vt:lpstr>
      <vt:lpstr>Wingdings 2</vt:lpstr>
      <vt:lpstr>Presentation on brainstorming</vt:lpstr>
      <vt:lpstr>Economics 6 Supply and Demand CFA #2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6 Supply and Demand CFA #2</dc:title>
  <dc:creator>Heather Rosene</dc:creator>
  <cp:lastModifiedBy>Heather Rosene</cp:lastModifiedBy>
  <cp:revision>2</cp:revision>
  <dcterms:created xsi:type="dcterms:W3CDTF">2018-04-29T20:38:54Z</dcterms:created>
  <dcterms:modified xsi:type="dcterms:W3CDTF">2018-04-29T20:53:05Z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